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7" r:id="rId3"/>
    <p:sldId id="259" r:id="rId4"/>
    <p:sldId id="258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9AC97-C631-434D-9D93-20779078ED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AF5858-A87C-4858-AA24-7B11A05116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D2644-3583-4454-91FB-343A87A65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E358-6AD3-4CAF-9470-38680565281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C718C9-3B57-469A-95B1-0372E66BE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5D1203-92EB-4399-BC9B-E5115F030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4F457-2345-4ED9-BA7C-36DB9B18A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368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CAA2D-EC77-4868-936E-E2CE0CB05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B3B055-AE50-4033-8E41-84840EFF60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9CC09-0D5B-490E-A36D-19BFD6A61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E358-6AD3-4CAF-9470-38680565281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135B27-751E-4950-8DFC-8F2F93568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E18AE-102A-4586-B3AA-DF6114591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4F457-2345-4ED9-BA7C-36DB9B18A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563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F28B87-955B-43BE-ACDA-E07FC90A77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6B6589-6F82-4A72-AB2B-C1C44B5220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B9EF2-49AC-4668-BA43-43951CABA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E358-6AD3-4CAF-9470-38680565281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CF0DD-9496-49B6-9012-0E2C7C841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37787-29BC-4072-BE26-9A66742C4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4F457-2345-4ED9-BA7C-36DB9B18A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543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A2D45-D484-4348-BFE0-C5DBA892B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C5D5B-0EC2-404F-AA5A-DF80F0792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F999CF-8426-48C5-A480-9EAD8A5E4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E358-6AD3-4CAF-9470-38680565281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412685-82DD-4D35-9871-51D9CED66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C5EDC6-9E61-40D3-8379-F76403CB4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4F457-2345-4ED9-BA7C-36DB9B18A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100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B1021-F87A-406D-8FC6-CDA29036A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D421FA-626C-4CC3-BBAF-7721D205C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7886C-8421-4757-AECC-D9079C393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E358-6AD3-4CAF-9470-38680565281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60F72-A698-4161-95BA-6C5C84E6D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2BAF50-1206-4E58-827D-F5758940D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4F457-2345-4ED9-BA7C-36DB9B18A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586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EAE9B-F163-4F23-9341-1EA5BDE24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BD63E-D7A3-42C1-A9A0-7FFFC3B93E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BDF936-5BFE-41D6-9659-7BFCA6ADF5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2827E-4013-4B26-B2DB-52105090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E358-6AD3-4CAF-9470-38680565281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543A2D-9194-4C8A-A1FB-FD8B0F29A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C4D7C7-0CE2-43B0-9937-6DAE176DC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4F457-2345-4ED9-BA7C-36DB9B18A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7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33119-827E-4A73-A268-89AA84B59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C53D9D-8EDA-417E-8259-3AA45FD17C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0BA2FC-2C4B-4279-8C30-39520E70DE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480623-92D1-4DC0-92B0-85E86F3FF0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F4FDAB-CF53-40CE-A346-ADC16E3CF4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E643D2-9893-45D3-BBFC-BA2485EDF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E358-6AD3-4CAF-9470-38680565281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EB5D31-BC91-40D7-9AC8-5C8D4EC0E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38728D-1826-43DC-8534-E7F8F21C1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4F457-2345-4ED9-BA7C-36DB9B18A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532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8574C-EF03-4F7F-BCEC-2F0F90681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E002A7-A939-40F0-8F70-D7C255798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E358-6AD3-4CAF-9470-38680565281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0EA3A5-D056-4BFA-A3E4-BA52E7FFA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AC81BD-A7E8-4D74-96F5-5AA408042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4F457-2345-4ED9-BA7C-36DB9B18A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795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3A90C-1108-4D20-9FDF-728C373AE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E358-6AD3-4CAF-9470-38680565281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2531A1-AA20-49B5-B980-C7434DABD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9F4F7A-ADC6-49FA-BAC6-58F2EAC0F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4F457-2345-4ED9-BA7C-36DB9B18A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589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56E8D-EB34-4D5B-A879-D4242F0C8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D224E8-54AF-4984-BA8C-336305067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BB1FAE-EC10-4A15-AD49-03DF351968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16E39E-53F6-4491-B342-D6BA0AB01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E358-6AD3-4CAF-9470-38680565281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D5D3B3-A70B-47C8-8C7D-187CB3C74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2E16D5-0461-4B8F-A204-635FB3D05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4F457-2345-4ED9-BA7C-36DB9B18A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606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13014-B0A7-4511-8EED-AD70ED4CE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25A33A-010B-419F-8C27-A1DB2BD9ED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F45650-E424-4859-A107-7BB1134F01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C49E41-D2D2-4093-8ECD-96CB04257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E358-6AD3-4CAF-9470-38680565281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6CCF31-55B9-4B43-8E5A-B591B3C75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A032D-663D-4BAF-8358-C7E273B33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74F457-2345-4ED9-BA7C-36DB9B18A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146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5BB918-F12E-4F1E-889E-9F97FB64A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501ED3-021C-4159-B614-FAE913345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B5A5B-8E11-4DF6-A891-7A40372940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D7E358-6AD3-4CAF-9470-38680565281B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ED75FF-569E-4A82-B539-FF6C9A50D8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BDA03-2D62-4590-A345-E11DE97519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74F457-2345-4ED9-BA7C-36DB9B18A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652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B1E1B-7AF7-40D7-817D-E435FC4EE8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/>
              <a:t>Animating Sand as a Fluid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0F52F8-5076-44CD-A4E2-B04355A8DF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400" dirty="0"/>
              <a:t>Milestone Presentation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278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B90B6-1F73-4607-96F8-D89460301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F05E2-E75B-4316-9848-DEAA0E1BA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b="1" dirty="0"/>
              <a:t>PIC</a:t>
            </a:r>
            <a:r>
              <a:rPr lang="en-US" dirty="0"/>
              <a:t>/FLIP solver (intended for fluid simulations) to simulate sand</a:t>
            </a:r>
          </a:p>
          <a:p>
            <a:pPr lvl="1"/>
            <a:r>
              <a:rPr lang="en-US" dirty="0"/>
              <a:t>Augment the solver to capture/demonstrate physical properties of sand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Milestone goal: Implementation of a fluid solver</a:t>
            </a:r>
          </a:p>
          <a:p>
            <a:pPr lvl="1"/>
            <a:r>
              <a:rPr lang="en-US" dirty="0"/>
              <a:t>Simulation of particles within a domain that exhibit properties of a fluid</a:t>
            </a:r>
          </a:p>
        </p:txBody>
      </p:sp>
    </p:spTree>
    <p:extLst>
      <p:ext uri="{BB962C8B-B14F-4D97-AF65-F5344CB8AC3E}">
        <p14:creationId xmlns:p14="http://schemas.microsoft.com/office/powerpoint/2010/main" val="4199452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09A7D-CF99-4FAF-BB37-0D3B83D75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(Pipeline)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F0C80-13C7-4BA7-B474-832FEFAD8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Staggered grid init</a:t>
            </a:r>
          </a:p>
          <a:p>
            <a:pPr marL="0" indent="0">
              <a:buNone/>
            </a:pPr>
            <a:r>
              <a:rPr lang="en-US" dirty="0"/>
              <a:t>2. (NN averaging) Splatting Kernel (Particles </a:t>
            </a:r>
            <a:r>
              <a:rPr lang="en-US" dirty="0">
                <a:sym typeface="Wingdings" panose="05000000000000000000" pitchFamily="2" charset="2"/>
              </a:rPr>
              <a:t> Grid)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3. Apply Forces (Gravity)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4. Pressure solving: Gauss-Seidel (incompressibility constraint)</a:t>
            </a:r>
          </a:p>
          <a:p>
            <a:pPr marL="0" indent="0">
              <a:buNone/>
            </a:pPr>
            <a:r>
              <a:rPr lang="en-US" dirty="0"/>
              <a:t>5. Trilinear Interpolation (Grid </a:t>
            </a:r>
            <a:r>
              <a:rPr lang="en-US" dirty="0">
                <a:sym typeface="Wingdings" panose="05000000000000000000" pitchFamily="2" charset="2"/>
              </a:rPr>
              <a:t> Particles)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6. Advection: Runge-</a:t>
            </a:r>
            <a:r>
              <a:rPr lang="en-US" dirty="0" err="1">
                <a:sym typeface="Wingdings" panose="05000000000000000000" pitchFamily="2" charset="2"/>
              </a:rPr>
              <a:t>Kutta</a:t>
            </a:r>
            <a:r>
              <a:rPr lang="en-US" dirty="0">
                <a:sym typeface="Wingdings" panose="05000000000000000000" pitchFamily="2" charset="2"/>
              </a:rPr>
              <a:t> 2, (Explicit Euler)</a:t>
            </a:r>
          </a:p>
        </p:txBody>
      </p:sp>
    </p:spTree>
    <p:extLst>
      <p:ext uri="{BB962C8B-B14F-4D97-AF65-F5344CB8AC3E}">
        <p14:creationId xmlns:p14="http://schemas.microsoft.com/office/powerpoint/2010/main" val="2792477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CD00C-7830-424C-94A8-807008B85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6179B-7807-4012-A948-BF09F2B4B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Boundary Conditions (Neumann) </a:t>
            </a:r>
            <a:r>
              <a:rPr lang="en-US" dirty="0">
                <a:sym typeface="Wingdings" panose="05000000000000000000" pitchFamily="2" charset="2"/>
              </a:rPr>
              <a:t> End of simulation domain</a:t>
            </a:r>
            <a:endParaRPr lang="en-US" dirty="0"/>
          </a:p>
          <a:p>
            <a:r>
              <a:rPr lang="en-US" dirty="0"/>
              <a:t>Interaction between non-fluid and fluid</a:t>
            </a:r>
          </a:p>
          <a:p>
            <a:r>
              <a:rPr lang="en-US" dirty="0"/>
              <a:t>Particles must fall equally (See video in next slide)</a:t>
            </a:r>
          </a:p>
        </p:txBody>
      </p:sp>
    </p:spTree>
    <p:extLst>
      <p:ext uri="{BB962C8B-B14F-4D97-AF65-F5344CB8AC3E}">
        <p14:creationId xmlns:p14="http://schemas.microsoft.com/office/powerpoint/2010/main" val="3125309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ilestone_sim_video">
            <a:hlinkClick r:id="" action="ppaction://media"/>
            <a:extLst>
              <a:ext uri="{FF2B5EF4-FFF2-40B4-BE49-F238E27FC236}">
                <a16:creationId xmlns:a16="http://schemas.microsoft.com/office/drawing/2014/main" id="{8EA08D32-1739-4A7C-A9D5-788D3C516E8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38" y="76"/>
            <a:ext cx="12192138" cy="6857923"/>
          </a:xfrm>
        </p:spPr>
      </p:pic>
    </p:spTree>
    <p:extLst>
      <p:ext uri="{BB962C8B-B14F-4D97-AF65-F5344CB8AC3E}">
        <p14:creationId xmlns:p14="http://schemas.microsoft.com/office/powerpoint/2010/main" val="4058062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6FAE0-EF0B-4AB5-9088-8E0CF14DE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parameters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62585DA-BC6B-4769-89C3-90F46D4FBD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2879640"/>
              </p:ext>
            </p:extLst>
          </p:nvPr>
        </p:nvGraphicFramePr>
        <p:xfrm>
          <a:off x="1361254" y="2135599"/>
          <a:ext cx="9469492" cy="25868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34746">
                  <a:extLst>
                    <a:ext uri="{9D8B030D-6E8A-4147-A177-3AD203B41FA5}">
                      <a16:colId xmlns:a16="http://schemas.microsoft.com/office/drawing/2014/main" val="2983384224"/>
                    </a:ext>
                  </a:extLst>
                </a:gridCol>
                <a:gridCol w="4734746">
                  <a:extLst>
                    <a:ext uri="{9D8B030D-6E8A-4147-A177-3AD203B41FA5}">
                      <a16:colId xmlns:a16="http://schemas.microsoft.com/office/drawing/2014/main" val="581217106"/>
                    </a:ext>
                  </a:extLst>
                </a:gridCol>
              </a:tblGrid>
              <a:tr h="426127">
                <a:tc>
                  <a:txBody>
                    <a:bodyPr/>
                    <a:lstStyle/>
                    <a:p>
                      <a:r>
                        <a:rPr lang="en-US" sz="2100" dirty="0"/>
                        <a:t>Parameter</a:t>
                      </a:r>
                    </a:p>
                  </a:txBody>
                  <a:tcPr marL="106532" marR="106532" marT="53266" marB="53266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Value</a:t>
                      </a:r>
                    </a:p>
                  </a:txBody>
                  <a:tcPr marL="106532" marR="106532" marT="53266" marB="53266"/>
                </a:tc>
                <a:extLst>
                  <a:ext uri="{0D108BD9-81ED-4DB2-BD59-A6C34878D82A}">
                    <a16:rowId xmlns:a16="http://schemas.microsoft.com/office/drawing/2014/main" val="2425601654"/>
                  </a:ext>
                </a:extLst>
              </a:tr>
              <a:tr h="432046">
                <a:tc>
                  <a:txBody>
                    <a:bodyPr/>
                    <a:lstStyle/>
                    <a:p>
                      <a:r>
                        <a:rPr lang="en-US" sz="2100" dirty="0"/>
                        <a:t>Domain size</a:t>
                      </a:r>
                    </a:p>
                  </a:txBody>
                  <a:tcPr marL="106532" marR="106532" marT="53266" marB="53266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20 x 20 x 20</a:t>
                      </a:r>
                    </a:p>
                  </a:txBody>
                  <a:tcPr marL="106532" marR="106532" marT="53266" marB="53266"/>
                </a:tc>
                <a:extLst>
                  <a:ext uri="{0D108BD9-81ED-4DB2-BD59-A6C34878D82A}">
                    <a16:rowId xmlns:a16="http://schemas.microsoft.com/office/drawing/2014/main" val="1693967989"/>
                  </a:ext>
                </a:extLst>
              </a:tr>
              <a:tr h="432046">
                <a:tc>
                  <a:txBody>
                    <a:bodyPr/>
                    <a:lstStyle/>
                    <a:p>
                      <a:r>
                        <a:rPr lang="en-US" sz="2100" dirty="0"/>
                        <a:t>Voxel size</a:t>
                      </a:r>
                    </a:p>
                  </a:txBody>
                  <a:tcPr marL="106532" marR="106532" marT="53266" marB="53266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1</a:t>
                      </a:r>
                    </a:p>
                  </a:txBody>
                  <a:tcPr marL="106532" marR="106532" marT="53266" marB="53266"/>
                </a:tc>
                <a:extLst>
                  <a:ext uri="{0D108BD9-81ED-4DB2-BD59-A6C34878D82A}">
                    <a16:rowId xmlns:a16="http://schemas.microsoft.com/office/drawing/2014/main" val="3333873408"/>
                  </a:ext>
                </a:extLst>
              </a:tr>
              <a:tr h="432046">
                <a:tc>
                  <a:txBody>
                    <a:bodyPr/>
                    <a:lstStyle/>
                    <a:p>
                      <a:r>
                        <a:rPr lang="en-US" sz="2100" dirty="0"/>
                        <a:t># of particles</a:t>
                      </a:r>
                    </a:p>
                  </a:txBody>
                  <a:tcPr marL="106532" marR="106532" marT="53266" marB="53266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125</a:t>
                      </a:r>
                    </a:p>
                  </a:txBody>
                  <a:tcPr marL="106532" marR="106532" marT="53266" marB="53266"/>
                </a:tc>
                <a:extLst>
                  <a:ext uri="{0D108BD9-81ED-4DB2-BD59-A6C34878D82A}">
                    <a16:rowId xmlns:a16="http://schemas.microsoft.com/office/drawing/2014/main" val="1523923751"/>
                  </a:ext>
                </a:extLst>
              </a:tr>
              <a:tr h="432046">
                <a:tc>
                  <a:txBody>
                    <a:bodyPr/>
                    <a:lstStyle/>
                    <a:p>
                      <a:r>
                        <a:rPr lang="en-US" sz="2100" dirty="0"/>
                        <a:t>Applied Forces (Gravity)</a:t>
                      </a:r>
                    </a:p>
                  </a:txBody>
                  <a:tcPr marL="106532" marR="106532" marT="53266" marB="53266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-9.81</a:t>
                      </a:r>
                    </a:p>
                  </a:txBody>
                  <a:tcPr marL="106532" marR="106532" marT="53266" marB="53266"/>
                </a:tc>
                <a:extLst>
                  <a:ext uri="{0D108BD9-81ED-4DB2-BD59-A6C34878D82A}">
                    <a16:rowId xmlns:a16="http://schemas.microsoft.com/office/drawing/2014/main" val="3938828552"/>
                  </a:ext>
                </a:extLst>
              </a:tr>
              <a:tr h="432046">
                <a:tc>
                  <a:txBody>
                    <a:bodyPr/>
                    <a:lstStyle/>
                    <a:p>
                      <a:r>
                        <a:rPr lang="en-US" sz="2100" dirty="0"/>
                        <a:t>Time step size (per frame)</a:t>
                      </a:r>
                    </a:p>
                  </a:txBody>
                  <a:tcPr marL="106532" marR="106532" marT="53266" marB="53266"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0.3</a:t>
                      </a:r>
                    </a:p>
                  </a:txBody>
                  <a:tcPr marL="106532" marR="106532" marT="53266" marB="53266"/>
                </a:tc>
                <a:extLst>
                  <a:ext uri="{0D108BD9-81ED-4DB2-BD59-A6C34878D82A}">
                    <a16:rowId xmlns:a16="http://schemas.microsoft.com/office/drawing/2014/main" val="27838319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2949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749</TotalTime>
  <Words>173</Words>
  <Application>Microsoft Office PowerPoint</Application>
  <PresentationFormat>Widescreen</PresentationFormat>
  <Paragraphs>32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Animating Sand as a Fluid</vt:lpstr>
      <vt:lpstr>Project Scope</vt:lpstr>
      <vt:lpstr>Approach (Pipeline)</vt:lpstr>
      <vt:lpstr>Challenges</vt:lpstr>
      <vt:lpstr>PowerPoint Presentation</vt:lpstr>
      <vt:lpstr>Simulation parameters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Hrishikesh Ghodki</dc:creator>
  <cp:lastModifiedBy>Hrishikesh Ghodki</cp:lastModifiedBy>
  <cp:revision>12</cp:revision>
  <dcterms:created xsi:type="dcterms:W3CDTF">2021-11-29T10:54:44Z</dcterms:created>
  <dcterms:modified xsi:type="dcterms:W3CDTF">2021-11-29T23:24:02Z</dcterms:modified>
</cp:coreProperties>
</file>

<file path=docProps/thumbnail.jpeg>
</file>